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6" r:id="rId5"/>
    <p:sldId id="316" r:id="rId6"/>
    <p:sldId id="323" r:id="rId7"/>
    <p:sldId id="318" r:id="rId8"/>
    <p:sldId id="319" r:id="rId9"/>
    <p:sldId id="320" r:id="rId10"/>
    <p:sldId id="322" r:id="rId11"/>
    <p:sldId id="321" r:id="rId12"/>
    <p:sldId id="257" r:id="rId13"/>
    <p:sldId id="263" r:id="rId14"/>
    <p:sldId id="286" r:id="rId15"/>
    <p:sldId id="289" r:id="rId16"/>
    <p:sldId id="290" r:id="rId17"/>
    <p:sldId id="301" r:id="rId1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15" autoAdjust="0"/>
    <p:restoredTop sz="95441" autoAdjust="0"/>
  </p:normalViewPr>
  <p:slideViewPr>
    <p:cSldViewPr>
      <p:cViewPr varScale="1">
        <p:scale>
          <a:sx n="133" d="100"/>
          <a:sy n="133" d="100"/>
        </p:scale>
        <p:origin x="822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322A470-23D0-4A83-BA4C-BFA6DE495C2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FD4B0E-6D24-455E-B7E5-022D544D8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737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D4B0E-6D24-455E-B7E5-022D544D87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636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4931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41C3EE-ABBB-4DCA-9B80-5BC754DDDC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6573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464A46-0B7B-4EDD-BDAA-DD7D888D96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7665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6591FB-EA2C-4518-ADCC-07F339E0A3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6057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296611A-C638-4872-8923-FE747F6B6D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87862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609600"/>
            <a:ext cx="6096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819400" y="1981200"/>
            <a:ext cx="6096000" cy="1981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19400" y="4114800"/>
            <a:ext cx="6096000" cy="1981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2B9964B-0D6B-4173-9D1E-155C32A07C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423863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63A39C-0428-42DF-9230-52B568C69D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2042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547501-D4F5-41AB-8769-9D91837676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4091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48BB28-AA61-4C1C-AC2E-4236E19359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1592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1279B0-2352-40DD-9E28-F28E94635A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5084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2B20DF-835D-4E0E-9A91-C168237F85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6869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38FE90-DECD-473F-A0E2-4E9C0CA52E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444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595BDF-577B-4189-8D5C-7F973F3091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4690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F9B062-5665-4305-ABDB-14990D52FF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1078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FB7AE0B-9C06-4A4E-9334-CB3FF9474CD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ike.wikstrom@kingcounty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ngcounty.gov/assessor/" TargetMode="External"/><Relationship Id="rId2" Type="http://schemas.openxmlformats.org/officeDocument/2006/relationships/hyperlink" Target="mailto:personal.property@kingcounty.gov" TargetMode="Externa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app.leg.wa.gov/RCW/default.aspx?cite=84" TargetMode="External"/><Relationship Id="rId4" Type="http://schemas.openxmlformats.org/officeDocument/2006/relationships/hyperlink" Target="https://dor.wa.gov/sites/default/files/legacy/Docs/Pubs/Prop_Tax/NewsletterQ12014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r.wa.gov/sites/default/files/2022-02/PersProp.pdf" TargetMode="External"/><Relationship Id="rId2" Type="http://schemas.openxmlformats.org/officeDocument/2006/relationships/hyperlink" Target="https://dor.wa.gov/taxes-rates/property-tax/personal-property-valuation-guideline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4419600"/>
            <a:ext cx="7924800" cy="1981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Mike Wikstrom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Personal Property Supervisor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King County Department of Assessments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206-263-2347</a:t>
            </a: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>
                <a:hlinkClick r:id="rId3"/>
              </a:rPr>
              <a:t>mike.wikstrom@kingcounty.gov</a:t>
            </a:r>
            <a:r>
              <a:rPr lang="en-US" altLang="en-US" dirty="0"/>
              <a:t> 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685800"/>
            <a:ext cx="7848600" cy="3200400"/>
          </a:xfrm>
        </p:spPr>
        <p:txBody>
          <a:bodyPr anchor="ctr"/>
          <a:lstStyle/>
          <a:p>
            <a:r>
              <a:rPr lang="en-US" altLang="en-US" sz="3200" smtClean="0"/>
              <a:t>April </a:t>
            </a:r>
            <a:r>
              <a:rPr lang="en-US" altLang="en-US" sz="3200" smtClean="0"/>
              <a:t>10, </a:t>
            </a:r>
            <a:r>
              <a:rPr lang="en-US" altLang="en-US" sz="3200" dirty="0" smtClean="0"/>
              <a:t>2024</a:t>
            </a:r>
            <a:r>
              <a:rPr lang="en-US" altLang="en-US" sz="3600" dirty="0"/>
              <a:t/>
            </a:r>
            <a:br>
              <a:rPr lang="en-US" altLang="en-US" sz="3600" dirty="0"/>
            </a:br>
            <a:r>
              <a:rPr lang="en-US" altLang="en-US" sz="3200" dirty="0" smtClean="0"/>
              <a:t>Webinar</a:t>
            </a:r>
            <a:r>
              <a:rPr lang="en-US" altLang="en-US" sz="3200" dirty="0"/>
              <a:t/>
            </a:r>
            <a:br>
              <a:rPr lang="en-US" altLang="en-US" sz="3200" dirty="0"/>
            </a:br>
            <a:r>
              <a:rPr lang="en-US" altLang="en-US" sz="3200" dirty="0"/>
              <a:t/>
            </a:r>
            <a:br>
              <a:rPr lang="en-US" altLang="en-US" sz="3200" dirty="0"/>
            </a:br>
            <a:r>
              <a:rPr lang="en-US" altLang="en-US" sz="4400" dirty="0"/>
              <a:t>Personal Property Update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+mn-lt"/>
              </a:rPr>
              <a:t>About us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754562"/>
          </a:xfrm>
        </p:spPr>
        <p:txBody>
          <a:bodyPr/>
          <a:lstStyle/>
          <a:p>
            <a:r>
              <a:rPr lang="en-US" altLang="en-US" dirty="0"/>
              <a:t>Assessment </a:t>
            </a:r>
            <a:r>
              <a:rPr lang="en-US" altLang="en-US" dirty="0" smtClean="0"/>
              <a:t>stats 2022:</a:t>
            </a:r>
            <a:endParaRPr lang="en-US" altLang="en-US" dirty="0"/>
          </a:p>
          <a:p>
            <a:pPr lvl="1"/>
            <a:r>
              <a:rPr lang="en-US" altLang="en-US" dirty="0" smtClean="0"/>
              <a:t>Total taxpayers 17,000</a:t>
            </a:r>
          </a:p>
          <a:p>
            <a:pPr lvl="1"/>
            <a:r>
              <a:rPr lang="en-US" altLang="en-US" dirty="0" smtClean="0"/>
              <a:t>Total </a:t>
            </a:r>
            <a:r>
              <a:rPr lang="en-US" altLang="en-US" dirty="0"/>
              <a:t>value </a:t>
            </a:r>
            <a:r>
              <a:rPr lang="en-US" altLang="en-US" dirty="0" smtClean="0"/>
              <a:t>$17.3 </a:t>
            </a:r>
            <a:r>
              <a:rPr lang="en-US" altLang="en-US" dirty="0"/>
              <a:t>billion</a:t>
            </a:r>
          </a:p>
          <a:p>
            <a:pPr lvl="1"/>
            <a:r>
              <a:rPr lang="en-US" altLang="en-US" dirty="0" smtClean="0"/>
              <a:t>Top 20 taxpayers $5.7 billion</a:t>
            </a:r>
          </a:p>
          <a:p>
            <a:pPr lvl="1"/>
            <a:r>
              <a:rPr lang="en-US" altLang="en-US" dirty="0"/>
              <a:t>Boeing $1.5B</a:t>
            </a:r>
          </a:p>
          <a:p>
            <a:pPr lvl="1"/>
            <a:r>
              <a:rPr lang="en-US" altLang="en-US" dirty="0"/>
              <a:t>Microsoft $</a:t>
            </a:r>
            <a:r>
              <a:rPr lang="en-US" altLang="en-US" dirty="0" smtClean="0"/>
              <a:t>1.2B</a:t>
            </a:r>
            <a:endParaRPr lang="en-US" altLang="en-US" dirty="0"/>
          </a:p>
          <a:p>
            <a:pPr lvl="1"/>
            <a:r>
              <a:rPr lang="en-US" altLang="en-US" dirty="0"/>
              <a:t>Amazon </a:t>
            </a:r>
            <a:r>
              <a:rPr lang="en-US" altLang="en-US" dirty="0" smtClean="0"/>
              <a:t>$792M</a:t>
            </a:r>
            <a:endParaRPr lang="en-US" altLang="en-US" dirty="0"/>
          </a:p>
          <a:p>
            <a:pPr lvl="1"/>
            <a:r>
              <a:rPr lang="en-US" altLang="en-US" dirty="0"/>
              <a:t>Top 100, over </a:t>
            </a:r>
            <a:r>
              <a:rPr lang="en-US" altLang="en-US" dirty="0" smtClean="0"/>
              <a:t>$9.2 </a:t>
            </a:r>
            <a:r>
              <a:rPr lang="en-US" altLang="en-US" dirty="0"/>
              <a:t>billion</a:t>
            </a:r>
          </a:p>
          <a:p>
            <a:pPr lvl="1"/>
            <a:r>
              <a:rPr lang="en-US" altLang="en-US" dirty="0"/>
              <a:t>Median </a:t>
            </a:r>
            <a:r>
              <a:rPr lang="en-US" altLang="en-US" dirty="0" smtClean="0"/>
              <a:t>$92K</a:t>
            </a:r>
            <a:endParaRPr lang="en-US" altLang="en-US" dirty="0"/>
          </a:p>
          <a:p>
            <a:pPr lvl="1"/>
            <a:r>
              <a:rPr lang="en-US" altLang="en-US" dirty="0"/>
              <a:t>Bottom half </a:t>
            </a:r>
            <a:r>
              <a:rPr lang="en-US" altLang="en-US" dirty="0" smtClean="0"/>
              <a:t>$344 </a:t>
            </a:r>
            <a:r>
              <a:rPr lang="en-US" altLang="en-US" dirty="0"/>
              <a:t>million </a:t>
            </a:r>
            <a:r>
              <a:rPr lang="en-US" altLang="en-US" dirty="0" smtClean="0"/>
              <a:t>(about 2%)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+mn-lt"/>
              </a:rPr>
              <a:t>Common Listing Problems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90600" lvl="1" indent="-533400"/>
            <a:r>
              <a:rPr lang="en-US" altLang="en-US" dirty="0"/>
              <a:t>Filing in more than one format</a:t>
            </a:r>
          </a:p>
          <a:p>
            <a:pPr marL="1371600" lvl="2" indent="-457200"/>
            <a:r>
              <a:rPr lang="en-US" altLang="en-US" dirty="0"/>
              <a:t>eListing and </a:t>
            </a:r>
            <a:r>
              <a:rPr lang="en-US" altLang="en-US" dirty="0" smtClean="0"/>
              <a:t>paper</a:t>
            </a:r>
            <a:endParaRPr lang="en-US" altLang="en-US" dirty="0"/>
          </a:p>
          <a:p>
            <a:pPr marL="990600" lvl="1" indent="-533400"/>
            <a:r>
              <a:rPr lang="en-US" altLang="en-US" dirty="0"/>
              <a:t>Assessment notices are ignored</a:t>
            </a:r>
          </a:p>
          <a:p>
            <a:pPr marL="990600" lvl="1" indent="-533400"/>
            <a:r>
              <a:rPr lang="en-US" altLang="en-US" dirty="0" smtClean="0"/>
              <a:t>Over- or Under-reporting </a:t>
            </a:r>
            <a:r>
              <a:rPr lang="en-US" altLang="en-US" dirty="0"/>
              <a:t>LHI</a:t>
            </a:r>
          </a:p>
          <a:p>
            <a:pPr marL="1371600" lvl="2" indent="-457200"/>
            <a:r>
              <a:rPr lang="en-US" altLang="en-US" dirty="0"/>
              <a:t>Owner-occupied</a:t>
            </a:r>
          </a:p>
          <a:p>
            <a:pPr marL="1371600" lvl="2" indent="-457200"/>
            <a:r>
              <a:rPr lang="en-US" altLang="en-US" dirty="0"/>
              <a:t>Real </a:t>
            </a:r>
            <a:r>
              <a:rPr lang="en-US" altLang="en-US" dirty="0" smtClean="0"/>
              <a:t>property</a:t>
            </a:r>
          </a:p>
          <a:p>
            <a:pPr marL="971550" lvl="1" indent="-457200"/>
            <a:r>
              <a:rPr lang="en-US" altLang="en-US" dirty="0" smtClean="0"/>
              <a:t>Listing </a:t>
            </a:r>
            <a:r>
              <a:rPr lang="en-US" altLang="en-US" dirty="0"/>
              <a:t>assets of apartments or </a:t>
            </a:r>
            <a:r>
              <a:rPr lang="en-US" altLang="en-US" dirty="0" smtClean="0"/>
              <a:t>condos</a:t>
            </a:r>
          </a:p>
          <a:p>
            <a:pPr marL="971550" lvl="1" indent="-457200"/>
            <a:r>
              <a:rPr lang="en-US" altLang="en-US" dirty="0" smtClean="0"/>
              <a:t>Business sold, closed, moved out of KC</a:t>
            </a:r>
            <a:endParaRPr lang="en-US" altLang="en-US" dirty="0"/>
          </a:p>
          <a:p>
            <a:pPr marL="514350" lvl="1" indent="0">
              <a:buNone/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+mn-lt"/>
              </a:rPr>
              <a:t>Problems (</a:t>
            </a:r>
            <a:r>
              <a:rPr lang="en-US" altLang="en-US" dirty="0" err="1">
                <a:latin typeface="+mn-lt"/>
              </a:rPr>
              <a:t>cont</a:t>
            </a:r>
            <a:r>
              <a:rPr lang="en-US" altLang="en-US" dirty="0">
                <a:latin typeface="+mn-lt"/>
              </a:rPr>
              <a:t>)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en-US" dirty="0" smtClean="0"/>
              <a:t>Improper </a:t>
            </a:r>
            <a:r>
              <a:rPr lang="en-US" altLang="en-US" dirty="0"/>
              <a:t>asset categories</a:t>
            </a:r>
          </a:p>
          <a:p>
            <a:pPr lvl="1"/>
            <a:r>
              <a:rPr lang="en-US" altLang="en-US" dirty="0"/>
              <a:t>Duplicate accounts</a:t>
            </a:r>
          </a:p>
          <a:p>
            <a:pPr lvl="1"/>
            <a:r>
              <a:rPr lang="en-US" altLang="en-US" dirty="0"/>
              <a:t>Not removing scrapped </a:t>
            </a:r>
            <a:r>
              <a:rPr lang="en-US" altLang="en-US" dirty="0" smtClean="0"/>
              <a:t>assets</a:t>
            </a:r>
            <a:endParaRPr lang="en-US" altLang="en-US" dirty="0"/>
          </a:p>
          <a:p>
            <a:pPr lvl="1"/>
            <a:r>
              <a:rPr lang="en-US" altLang="en-US" dirty="0"/>
              <a:t>Items in </a:t>
            </a:r>
            <a:r>
              <a:rPr lang="en-US" altLang="en-US" dirty="0" smtClean="0"/>
              <a:t>storage</a:t>
            </a:r>
          </a:p>
          <a:p>
            <a:pPr lvl="1"/>
            <a:r>
              <a:rPr lang="en-US" altLang="en-US" dirty="0"/>
              <a:t>Customization and development of software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Software subscription and license fees</a:t>
            </a:r>
          </a:p>
          <a:p>
            <a:pPr lvl="2"/>
            <a:r>
              <a:rPr lang="en-US" altLang="en-US" dirty="0" smtClean="0"/>
              <a:t>Report total annual cost</a:t>
            </a:r>
          </a:p>
          <a:p>
            <a:pPr lvl="2"/>
            <a:r>
              <a:rPr lang="en-US" altLang="en-US" dirty="0" smtClean="0"/>
              <a:t>Subscriptions assessed 100% of annual cost</a:t>
            </a:r>
          </a:p>
          <a:p>
            <a:pPr lvl="2"/>
            <a:r>
              <a:rPr lang="en-US" altLang="en-US" dirty="0" smtClean="0"/>
              <a:t>Licenses 100% first year, 50% second, then 0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+mn-lt"/>
              </a:rPr>
              <a:t>Problems (</a:t>
            </a:r>
            <a:r>
              <a:rPr lang="en-US" altLang="en-US" dirty="0" err="1">
                <a:latin typeface="+mn-lt"/>
              </a:rPr>
              <a:t>cont</a:t>
            </a:r>
            <a:r>
              <a:rPr lang="en-US" altLang="en-US" dirty="0">
                <a:latin typeface="+mn-lt"/>
              </a:rPr>
              <a:t>)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en-US" dirty="0"/>
              <a:t>Over-reporting supplies, or none </a:t>
            </a:r>
            <a:r>
              <a:rPr lang="en-US" altLang="en-US" dirty="0" smtClean="0"/>
              <a:t>reported</a:t>
            </a:r>
          </a:p>
          <a:p>
            <a:pPr lvl="1"/>
            <a:r>
              <a:rPr lang="en-US" altLang="en-US" dirty="0" smtClean="0"/>
              <a:t>Reporting home-based businesses</a:t>
            </a:r>
            <a:endParaRPr lang="en-US" altLang="en-US" dirty="0"/>
          </a:p>
          <a:p>
            <a:pPr lvl="1"/>
            <a:r>
              <a:rPr lang="en-US" altLang="en-US" dirty="0"/>
              <a:t>Listing leased equipment</a:t>
            </a:r>
          </a:p>
          <a:p>
            <a:pPr lvl="1"/>
            <a:r>
              <a:rPr lang="en-US" altLang="en-US" dirty="0"/>
              <a:t>Assets that were transferred out of the county</a:t>
            </a:r>
          </a:p>
          <a:p>
            <a:pPr lvl="1"/>
            <a:r>
              <a:rPr lang="en-US" altLang="en-US" dirty="0"/>
              <a:t>Sales tax: no for PP, yes for LHI</a:t>
            </a:r>
          </a:p>
          <a:p>
            <a:pPr lvl="1"/>
            <a:r>
              <a:rPr lang="en-US" altLang="en-US" dirty="0"/>
              <a:t>No account </a:t>
            </a:r>
            <a:r>
              <a:rPr lang="en-US" altLang="en-US" dirty="0" smtClean="0"/>
              <a:t>number</a:t>
            </a:r>
            <a:endParaRPr lang="en-US" altLang="en-US" dirty="0"/>
          </a:p>
          <a:p>
            <a:pPr lvl="1"/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Resources	</a:t>
            </a:r>
          </a:p>
        </p:txBody>
      </p:sp>
      <p:graphicFrame>
        <p:nvGraphicFramePr>
          <p:cNvPr id="290933" name="Group 1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7737811"/>
              </p:ext>
            </p:extLst>
          </p:nvPr>
        </p:nvGraphicFramePr>
        <p:xfrm>
          <a:off x="457200" y="1600200"/>
          <a:ext cx="8229600" cy="4787266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335066026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1182232559"/>
                    </a:ext>
                  </a:extLst>
                </a:gridCol>
              </a:tblGrid>
              <a:tr h="3746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Email 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2"/>
                        </a:rPr>
                        <a:t>personal.property@kingcounty.gov</a:t>
                      </a: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4439736"/>
                  </a:ext>
                </a:extLst>
              </a:tr>
              <a:tr h="3730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206-296-5126 or 800-325-6165 x65126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1923309"/>
                  </a:ext>
                </a:extLst>
              </a:tr>
              <a:tr h="31908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Hours of Operation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Monday through Friday 8:30 to 4:30 Pacific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8050820"/>
                  </a:ext>
                </a:extLst>
              </a:tr>
              <a:tr h="3746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Website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3"/>
                        </a:rPr>
                        <a:t>http://www.kingcounty.gov/assessor/</a:t>
                      </a: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3105134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Leasehold (Tenant) Improvements, Property </a:t>
                      </a: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Tax Bulletin, </a:t>
                      </a: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Department of Revenue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dirty="0" smtClean="0">
                          <a:hlinkClick r:id="rId4"/>
                        </a:rPr>
                        <a:t>https://dor.wa.gov/sites/default/files/legacy/Docs/Pubs/Prop_Tax/NewsletterQ12014.pdf</a:t>
                      </a: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3548518"/>
                  </a:ext>
                </a:extLst>
              </a:tr>
              <a:tr h="109378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Mailing 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King County Department of Assessments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Personal Property Section</a:t>
                      </a: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King Street Center</a:t>
                      </a: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 South Jackson Street, Room 708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Seattle, WA 98104</a:t>
                      </a:r>
                      <a:endParaRPr kumimoji="0" lang="en-US" alt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5460134"/>
                  </a:ext>
                </a:extLst>
              </a:tr>
              <a:tr h="3746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RCW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Chapter 84.40 </a:t>
                      </a: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5"/>
                        </a:rPr>
                        <a:t>https://app.leg.wa.gov/RCW/default.aspx?cite=84</a:t>
                      </a: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426481"/>
                  </a:ext>
                </a:extLst>
              </a:tr>
              <a:tr h="3730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WAC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Chapter 458-12-060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216905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+mn-lt"/>
              </a:rPr>
              <a:t>Personal </a:t>
            </a:r>
            <a:r>
              <a:rPr lang="en-US" altLang="en-US" dirty="0">
                <a:latin typeface="+mn-lt"/>
              </a:rPr>
              <a:t>Property Update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229600" cy="4525963"/>
          </a:xfrm>
        </p:spPr>
        <p:txBody>
          <a:bodyPr/>
          <a:lstStyle/>
          <a:p>
            <a:r>
              <a:rPr lang="en-US" altLang="en-US" dirty="0" smtClean="0"/>
              <a:t>Personal property intro</a:t>
            </a:r>
          </a:p>
          <a:p>
            <a:r>
              <a:rPr lang="en-US" altLang="en-US" dirty="0" smtClean="0"/>
              <a:t>About </a:t>
            </a:r>
            <a:r>
              <a:rPr lang="en-US" altLang="en-US" dirty="0"/>
              <a:t>the Personal Property </a:t>
            </a:r>
            <a:r>
              <a:rPr lang="en-US" altLang="en-US" dirty="0" smtClean="0"/>
              <a:t>Section</a:t>
            </a:r>
          </a:p>
          <a:p>
            <a:r>
              <a:rPr lang="en-US" altLang="en-US" dirty="0" smtClean="0"/>
              <a:t>Filing tips</a:t>
            </a:r>
            <a:endParaRPr lang="en-US" altLang="en-US" dirty="0"/>
          </a:p>
          <a:p>
            <a:r>
              <a:rPr lang="en-US" altLang="en-US" dirty="0"/>
              <a:t>Listing problems</a:t>
            </a:r>
          </a:p>
          <a:p>
            <a:r>
              <a:rPr lang="en-US" altLang="en-US" dirty="0"/>
              <a:t>Please interrupt if you have a </a:t>
            </a:r>
            <a:r>
              <a:rPr lang="en-US" altLang="en-US" dirty="0" smtClean="0"/>
              <a:t>question</a:t>
            </a:r>
          </a:p>
          <a:p>
            <a:r>
              <a:rPr lang="en-US" altLang="en-US" dirty="0" smtClean="0">
                <a:hlinkClick r:id="rId2"/>
              </a:rPr>
              <a:t>https://dor.wa.gov/taxes-rates/property-tax/personal-property-valuation-guidelines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>
                <a:hlinkClick r:id="rId3"/>
              </a:rPr>
              <a:t>https</a:t>
            </a:r>
            <a:r>
              <a:rPr lang="en-US" altLang="en-US" dirty="0">
                <a:hlinkClick r:id="rId3"/>
              </a:rPr>
              <a:t>://</a:t>
            </a:r>
            <a:r>
              <a:rPr lang="en-US" altLang="en-US" dirty="0" smtClean="0">
                <a:hlinkClick r:id="rId3"/>
              </a:rPr>
              <a:t>dor.wa.gov/sites/default/files/2022-02/PersProp.pdf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50512"/>
            <a:ext cx="5486400" cy="680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8766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8001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algn="ctr"/>
            <a:r>
              <a:rPr lang="en-US" altLang="en-US" dirty="0"/>
              <a:t>Tangible Personal Property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76400" y="1371600"/>
            <a:ext cx="6248400" cy="39624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lnSpc>
                <a:spcPct val="80000"/>
              </a:lnSpc>
              <a:buSzPct val="75000"/>
              <a:buFont typeface="Monotype Sorts" pitchFamily="2" charset="2"/>
              <a:buChar char="q"/>
            </a:pPr>
            <a:r>
              <a:rPr lang="en-US" altLang="en-US" sz="2800" dirty="0"/>
              <a:t>Machinery &amp; Equipment (M&amp;E)</a:t>
            </a:r>
          </a:p>
          <a:p>
            <a:pPr>
              <a:lnSpc>
                <a:spcPct val="80000"/>
              </a:lnSpc>
              <a:buSzPct val="75000"/>
              <a:buFont typeface="Monotype Sorts" pitchFamily="2" charset="2"/>
              <a:buChar char="q"/>
            </a:pPr>
            <a:r>
              <a:rPr lang="en-US" altLang="en-US" sz="2800" dirty="0"/>
              <a:t>Furniture &amp; Fixtures (F&amp;F)</a:t>
            </a:r>
          </a:p>
          <a:p>
            <a:pPr>
              <a:lnSpc>
                <a:spcPct val="80000"/>
              </a:lnSpc>
              <a:buSzPct val="75000"/>
              <a:buFont typeface="Monotype Sorts" pitchFamily="2" charset="2"/>
              <a:buChar char="q"/>
            </a:pPr>
            <a:r>
              <a:rPr lang="en-US" altLang="en-US" sz="2800" dirty="0"/>
              <a:t>Signs</a:t>
            </a:r>
          </a:p>
          <a:p>
            <a:pPr>
              <a:lnSpc>
                <a:spcPct val="80000"/>
              </a:lnSpc>
              <a:buSzPct val="75000"/>
              <a:buFont typeface="Monotype Sorts" pitchFamily="2" charset="2"/>
              <a:buChar char="q"/>
            </a:pPr>
            <a:r>
              <a:rPr lang="en-US" altLang="en-US" sz="2800" dirty="0"/>
              <a:t>Farm M &amp; E</a:t>
            </a:r>
          </a:p>
          <a:p>
            <a:pPr>
              <a:lnSpc>
                <a:spcPct val="80000"/>
              </a:lnSpc>
              <a:buSzPct val="75000"/>
              <a:buFont typeface="Monotype Sorts" pitchFamily="2" charset="2"/>
              <a:buChar char="q"/>
            </a:pPr>
            <a:r>
              <a:rPr lang="en-US" altLang="en-US" sz="2800" dirty="0"/>
              <a:t>Leased Equipment</a:t>
            </a:r>
          </a:p>
          <a:p>
            <a:pPr>
              <a:lnSpc>
                <a:spcPct val="80000"/>
              </a:lnSpc>
              <a:buSzPct val="75000"/>
              <a:buFont typeface="Monotype Sorts" pitchFamily="2" charset="2"/>
              <a:buChar char="q"/>
            </a:pPr>
            <a:r>
              <a:rPr lang="en-US" altLang="en-US" sz="2800" dirty="0"/>
              <a:t>Leasehold Improvements</a:t>
            </a:r>
          </a:p>
          <a:p>
            <a:pPr>
              <a:lnSpc>
                <a:spcPct val="80000"/>
              </a:lnSpc>
              <a:buSzPct val="75000"/>
              <a:buFont typeface="Monotype Sorts" pitchFamily="2" charset="2"/>
              <a:buChar char="q"/>
            </a:pPr>
            <a:r>
              <a:rPr lang="en-US" altLang="en-US" sz="2800" dirty="0"/>
              <a:t>Communications Equipment</a:t>
            </a:r>
          </a:p>
          <a:p>
            <a:pPr>
              <a:lnSpc>
                <a:spcPct val="80000"/>
              </a:lnSpc>
              <a:buSzPct val="75000"/>
              <a:buFont typeface="Monotype Sorts" pitchFamily="2" charset="2"/>
              <a:buChar char="q"/>
            </a:pPr>
            <a:r>
              <a:rPr lang="en-US" altLang="en-US" sz="2800" dirty="0"/>
              <a:t>Small Tools, etc</a:t>
            </a:r>
            <a:r>
              <a:rPr lang="en-US" altLang="en-US" sz="2800" dirty="0" smtClean="0"/>
              <a:t>.</a:t>
            </a:r>
          </a:p>
          <a:p>
            <a:pPr>
              <a:lnSpc>
                <a:spcPct val="80000"/>
              </a:lnSpc>
              <a:buSzPct val="75000"/>
              <a:buFont typeface="Monotype Sorts" pitchFamily="2" charset="2"/>
              <a:buChar char="q"/>
            </a:pPr>
            <a:r>
              <a:rPr lang="en-US" altLang="en-US" sz="2800" dirty="0" smtClean="0"/>
              <a:t>Software, and subscriptions</a:t>
            </a:r>
          </a:p>
          <a:p>
            <a:pPr>
              <a:lnSpc>
                <a:spcPct val="80000"/>
              </a:lnSpc>
              <a:buSzPct val="75000"/>
              <a:buFont typeface="Monotype Sorts" pitchFamily="2" charset="2"/>
              <a:buChar char="q"/>
            </a:pPr>
            <a:r>
              <a:rPr lang="en-US" altLang="en-US" sz="2800" dirty="0" smtClean="0"/>
              <a:t>Supplies</a:t>
            </a:r>
          </a:p>
          <a:p>
            <a:pPr>
              <a:lnSpc>
                <a:spcPct val="80000"/>
              </a:lnSpc>
              <a:buSzPct val="75000"/>
              <a:buFont typeface="Monotype Sorts" pitchFamily="2" charset="2"/>
              <a:buChar char="q"/>
            </a:pPr>
            <a:r>
              <a:rPr lang="en-US" altLang="en-US" sz="2800" dirty="0" smtClean="0">
                <a:solidFill>
                  <a:srgbClr val="FF0000"/>
                </a:solidFill>
              </a:rPr>
              <a:t>Equipment used by remote staff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6399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Required to List?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Every individual, corporation, LLC, association, partnership, trust, or estate shall list all personal property in his or its ownership, possession, or control which is subject to taxation...</a:t>
            </a:r>
          </a:p>
          <a:p>
            <a:r>
              <a:rPr lang="en-US" altLang="en-US" dirty="0" smtClean="0"/>
              <a:t>Total cost, acquisition year, description</a:t>
            </a:r>
          </a:p>
          <a:p>
            <a:r>
              <a:rPr lang="en-US" altLang="en-US" dirty="0" smtClean="0"/>
              <a:t>Includes f</a:t>
            </a:r>
            <a:r>
              <a:rPr lang="en-US" altLang="en-US" sz="3200" dirty="0" smtClean="0"/>
              <a:t>reight, installation</a:t>
            </a:r>
          </a:p>
          <a:p>
            <a:r>
              <a:rPr lang="en-US" altLang="en-US" dirty="0" smtClean="0"/>
              <a:t>Excludes s</a:t>
            </a:r>
            <a:r>
              <a:rPr lang="en-US" altLang="en-US" sz="3200" dirty="0" smtClean="0"/>
              <a:t>ales tax</a:t>
            </a:r>
            <a:endParaRPr lang="en-US" alt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814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2021 – 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omit year for AY 2023</a:t>
            </a:r>
          </a:p>
          <a:p>
            <a:r>
              <a:rPr lang="en-US" sz="2400" dirty="0" smtClean="0"/>
              <a:t>2022 –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omit year for AY 2023</a:t>
            </a:r>
          </a:p>
          <a:p>
            <a:r>
              <a:rPr lang="en-US" sz="2400" dirty="0" smtClean="0"/>
              <a:t>2023 –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omit year for AY 2023</a:t>
            </a:r>
          </a:p>
          <a:p>
            <a:r>
              <a:rPr lang="en-US" sz="2400" b="1" dirty="0" smtClean="0"/>
              <a:t>2024</a:t>
            </a:r>
          </a:p>
          <a:p>
            <a:pPr lvl="1"/>
            <a:r>
              <a:rPr lang="en-US" sz="2400" b="1" dirty="0" smtClean="0"/>
              <a:t>Taxes due on assets acquired in 2022 or earlier</a:t>
            </a:r>
          </a:p>
          <a:p>
            <a:pPr lvl="1"/>
            <a:r>
              <a:rPr lang="en-US" sz="2400" b="1" dirty="0" smtClean="0"/>
              <a:t>Listings due for assets acquired in 2023 or earlier</a:t>
            </a:r>
          </a:p>
          <a:p>
            <a:pPr lvl="1"/>
            <a:r>
              <a:rPr lang="en-US" sz="2400" b="1" dirty="0" smtClean="0"/>
              <a:t>Advance taxes collected for </a:t>
            </a:r>
            <a:r>
              <a:rPr lang="en-US" sz="2400" b="1" smtClean="0"/>
              <a:t>TY 2024 </a:t>
            </a:r>
            <a:r>
              <a:rPr lang="en-US" sz="2400" b="1" dirty="0" smtClean="0"/>
              <a:t>and </a:t>
            </a:r>
            <a:r>
              <a:rPr lang="en-US" sz="2400" b="1" smtClean="0"/>
              <a:t>TY 2025 </a:t>
            </a:r>
            <a:r>
              <a:rPr lang="en-US" sz="2400" b="1" dirty="0" smtClean="0"/>
              <a:t>on sales or closures</a:t>
            </a:r>
          </a:p>
          <a:p>
            <a:r>
              <a:rPr lang="en-US" sz="2400" dirty="0" smtClean="0"/>
              <a:t>2025 – Taxes due on assets acquired in 2023 or earlier</a:t>
            </a:r>
          </a:p>
          <a:p>
            <a:r>
              <a:rPr lang="en-US" sz="2400" dirty="0" smtClean="0"/>
              <a:t>2025 – Taxes due on 2024 omits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9500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/>
          <a:lstStyle/>
          <a:p>
            <a:r>
              <a:rPr lang="en-US" dirty="0" smtClean="0"/>
              <a:t>April 30 filing deadline</a:t>
            </a:r>
          </a:p>
          <a:p>
            <a:r>
              <a:rPr lang="en-US" dirty="0" smtClean="0"/>
              <a:t>Up to 25% non-filing penalty, plus 20% per year</a:t>
            </a:r>
          </a:p>
          <a:p>
            <a:r>
              <a:rPr lang="en-US" dirty="0" smtClean="0"/>
              <a:t>Subject to auditing and omitted assessments</a:t>
            </a:r>
          </a:p>
          <a:p>
            <a:r>
              <a:rPr lang="en-US" altLang="en-US" dirty="0" smtClean="0"/>
              <a:t>“In all cases of failure to obtain a statement of personal property, from any cause, it shall be the duty of the assessor to determine the amount of and assess the value of all property” RCW 84.40.200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9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Household effects</a:t>
            </a:r>
          </a:p>
          <a:p>
            <a:r>
              <a:rPr lang="en-US" dirty="0" smtClean="0"/>
              <a:t>Inventory</a:t>
            </a:r>
            <a:endParaRPr lang="en-US" dirty="0"/>
          </a:p>
          <a:p>
            <a:r>
              <a:rPr lang="en-US" dirty="0"/>
              <a:t>Tribal or foreign-government </a:t>
            </a:r>
            <a:r>
              <a:rPr lang="en-US" dirty="0" smtClean="0"/>
              <a:t>owned</a:t>
            </a:r>
          </a:p>
          <a:p>
            <a:r>
              <a:rPr lang="en-US" dirty="0" smtClean="0"/>
              <a:t>Head of family (report in listing)</a:t>
            </a:r>
          </a:p>
          <a:p>
            <a:r>
              <a:rPr lang="en-US" dirty="0" smtClean="0"/>
              <a:t>Non-profit (apply to DOR)</a:t>
            </a:r>
          </a:p>
          <a:p>
            <a:r>
              <a:rPr lang="en-US" dirty="0" smtClean="0"/>
              <a:t>Farm equipment (apply to Assessor)</a:t>
            </a:r>
          </a:p>
          <a:p>
            <a:r>
              <a:rPr lang="en-US" dirty="0" smtClean="0"/>
              <a:t>Alcohol fuel or biodiesel manufacture (report to Assessor)</a:t>
            </a:r>
          </a:p>
        </p:txBody>
      </p:sp>
    </p:spTree>
    <p:extLst>
      <p:ext uri="{BB962C8B-B14F-4D97-AF65-F5344CB8AC3E}">
        <p14:creationId xmlns:p14="http://schemas.microsoft.com/office/powerpoint/2010/main" val="401177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+mn-lt"/>
              </a:rPr>
              <a:t>About us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14 auditors and support staff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Functions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Account maintenance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/>
              <a:t>29,000 </a:t>
            </a:r>
            <a:r>
              <a:rPr lang="en-US" altLang="en-US" dirty="0"/>
              <a:t>business accounts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/>
              <a:t>22,000 listings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/>
              <a:t>Sales, name changes, new and closed businesses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Compliance</a:t>
            </a:r>
            <a:endParaRPr lang="en-US" altLang="en-US" dirty="0"/>
          </a:p>
          <a:p>
            <a:pPr lvl="2">
              <a:lnSpc>
                <a:spcPct val="90000"/>
              </a:lnSpc>
            </a:pPr>
            <a:r>
              <a:rPr lang="en-US" altLang="en-US" dirty="0"/>
              <a:t>Discovery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Auditing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75E676F509B74A9F9250E94F346762" ma:contentTypeVersion="14" ma:contentTypeDescription="Create a new document." ma:contentTypeScope="" ma:versionID="5a9a078be84771e7aaef6b654614bcb2">
  <xsd:schema xmlns:xsd="http://www.w3.org/2001/XMLSchema" xmlns:xs="http://www.w3.org/2001/XMLSchema" xmlns:p="http://schemas.microsoft.com/office/2006/metadata/properties" xmlns:ns3="f5d2185c-943c-4cb2-98c5-6710b3b1dd54" xmlns:ns4="005cfba2-4f8f-485b-93b8-35d4cec89b55" targetNamespace="http://schemas.microsoft.com/office/2006/metadata/properties" ma:root="true" ma:fieldsID="f9a3ed94258bb69efa7d930c6edd9b21" ns3:_="" ns4:_="">
    <xsd:import namespace="f5d2185c-943c-4cb2-98c5-6710b3b1dd54"/>
    <xsd:import namespace="005cfba2-4f8f-485b-93b8-35d4cec89b5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d2185c-943c-4cb2-98c5-6710b3b1dd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5cfba2-4f8f-485b-93b8-35d4cec89b55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170731C-8181-4591-976D-71907CCAA8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d2185c-943c-4cb2-98c5-6710b3b1dd54"/>
    <ds:schemaRef ds:uri="005cfba2-4f8f-485b-93b8-35d4cec89b5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D6B4C28-581C-41D6-81D1-AB1880C571F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495A94-921D-4A96-A48D-B56AA81DD72A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f5d2185c-943c-4cb2-98c5-6710b3b1dd54"/>
    <ds:schemaRef ds:uri="http://purl.org/dc/terms/"/>
    <ds:schemaRef ds:uri="http://schemas.openxmlformats.org/package/2006/metadata/core-properties"/>
    <ds:schemaRef ds:uri="005cfba2-4f8f-485b-93b8-35d4cec89b5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191128</TotalTime>
  <Words>602</Words>
  <Application>Microsoft Office PowerPoint</Application>
  <PresentationFormat>On-screen Show (4:3)</PresentationFormat>
  <Paragraphs>123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Monotype Sorts</vt:lpstr>
      <vt:lpstr>Times New Roman</vt:lpstr>
      <vt:lpstr>Default Design</vt:lpstr>
      <vt:lpstr>April 10, 2024 Webinar  Personal Property Update</vt:lpstr>
      <vt:lpstr>Personal Property Update</vt:lpstr>
      <vt:lpstr>PowerPoint Presentation</vt:lpstr>
      <vt:lpstr>Tangible Personal Property</vt:lpstr>
      <vt:lpstr>Who is Required to List?</vt:lpstr>
      <vt:lpstr>Assessment Cycle</vt:lpstr>
      <vt:lpstr>Other Requirements</vt:lpstr>
      <vt:lpstr>Exemptions</vt:lpstr>
      <vt:lpstr>About us</vt:lpstr>
      <vt:lpstr>About us</vt:lpstr>
      <vt:lpstr>Common Listing Problems</vt:lpstr>
      <vt:lpstr>Problems (cont)</vt:lpstr>
      <vt:lpstr>Problems (cont)</vt:lpstr>
      <vt:lpstr>Resources </vt:lpstr>
    </vt:vector>
  </TitlesOfParts>
  <Company>King County Department of Assessments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wikstrm</dc:creator>
  <cp:lastModifiedBy>Wikstrom, Mike</cp:lastModifiedBy>
  <cp:revision>143</cp:revision>
  <cp:lastPrinted>2020-02-11T20:37:19Z</cp:lastPrinted>
  <dcterms:created xsi:type="dcterms:W3CDTF">2010-07-19T19:06:28Z</dcterms:created>
  <dcterms:modified xsi:type="dcterms:W3CDTF">2024-04-10T16:53:18Z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0x0101004D75E676F509B74A9F9250E94F346762</vt:lpwstr>
  </property>
</Properties>
</file>